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61" r:id="rId4"/>
    <p:sldId id="258" r:id="rId5"/>
    <p:sldId id="259" r:id="rId6"/>
    <p:sldId id="293" r:id="rId7"/>
    <p:sldId id="260" r:id="rId8"/>
    <p:sldId id="267" r:id="rId9"/>
    <p:sldId id="262" r:id="rId10"/>
    <p:sldId id="263" r:id="rId11"/>
    <p:sldId id="264" r:id="rId12"/>
    <p:sldId id="265" r:id="rId13"/>
    <p:sldId id="266" r:id="rId14"/>
    <p:sldId id="294" r:id="rId15"/>
    <p:sldId id="269" r:id="rId16"/>
    <p:sldId id="295" r:id="rId17"/>
    <p:sldId id="296" r:id="rId18"/>
    <p:sldId id="297" r:id="rId19"/>
    <p:sldId id="298" r:id="rId20"/>
    <p:sldId id="299" r:id="rId21"/>
    <p:sldId id="300" r:id="rId22"/>
    <p:sldId id="27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271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5"/>
    <p:restoredTop sz="93243"/>
  </p:normalViewPr>
  <p:slideViewPr>
    <p:cSldViewPr snapToGrid="0">
      <p:cViewPr>
        <p:scale>
          <a:sx n="50" d="100"/>
          <a:sy n="50" d="100"/>
        </p:scale>
        <p:origin x="256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3/8/23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15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35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14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2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8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26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3/8/23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9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3/8/23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51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3/8/23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1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98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8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1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642132-805A-497E-9C84-8D6774339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E7F1DA-407F-41FD-AC0F-D9CAD1187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685800"/>
            <a:ext cx="47244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DD961-F1E7-2D96-D347-9B826F2F4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1799" y="1371599"/>
            <a:ext cx="4724400" cy="23604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Tibbles and </a:t>
            </a:r>
            <a:r>
              <a:rPr lang="en-US" dirty="0" err="1">
                <a:solidFill>
                  <a:schemeClr val="bg2"/>
                </a:solidFill>
              </a:rPr>
              <a:t>ggplot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54524-DD60-A172-1708-1BBB74733B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7600" y="4114800"/>
            <a:ext cx="3390900" cy="1371601"/>
          </a:xfrm>
        </p:spPr>
        <p:txBody>
          <a:bodyPr>
            <a:norm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1FDE7-AA09-2912-8041-6660AFF6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55" r="14478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0FDB7-DFE6-4D9E-DA21-1B903CB53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144"/>
            <a:ext cx="9486900" cy="1371600"/>
          </a:xfrm>
        </p:spPr>
        <p:txBody>
          <a:bodyPr/>
          <a:lstStyle/>
          <a:p>
            <a:r>
              <a:rPr lang="en-US" dirty="0"/>
              <a:t>Building blocks of a ggplot2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C5ACC-2C59-4D35-3A77-B34232FB4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77446"/>
            <a:ext cx="9486901" cy="5280554"/>
          </a:xfrm>
        </p:spPr>
        <p:txBody>
          <a:bodyPr/>
          <a:lstStyle/>
          <a:p>
            <a:r>
              <a:rPr lang="en-US" dirty="0"/>
              <a:t>A ggplot2 graph is built up from a few basic elements: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ggplot</a:t>
            </a:r>
            <a:r>
              <a:rPr lang="en-US" dirty="0"/>
              <a:t>() function is used to initialize the basic graph structure</a:t>
            </a:r>
          </a:p>
          <a:p>
            <a:r>
              <a:rPr lang="en-US" dirty="0"/>
              <a:t>You need to add extra components to generate a graph</a:t>
            </a:r>
          </a:p>
          <a:p>
            <a:r>
              <a:rPr lang="en-US" dirty="0"/>
              <a:t>Specify different parts of a plot and add them using an + operator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6A0D7AE-ED80-359F-96E9-61104D0F3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294504"/>
              </p:ext>
            </p:extLst>
          </p:nvPr>
        </p:nvGraphicFramePr>
        <p:xfrm>
          <a:off x="1629664" y="2071930"/>
          <a:ext cx="10019792" cy="2667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065915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06806914"/>
                    </a:ext>
                  </a:extLst>
                </a:gridCol>
                <a:gridCol w="4601126">
                  <a:extLst>
                    <a:ext uri="{9D8B030D-6E8A-4147-A177-3AD203B41FA5}">
                      <a16:colId xmlns:a16="http://schemas.microsoft.com/office/drawing/2014/main" val="4213143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083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The raw data that you want to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366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Geometries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geom</a:t>
                      </a:r>
                      <a:r>
                        <a:rPr lang="en-US" dirty="0">
                          <a:latin typeface="+mj-lt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The geometric shapes that will represent the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40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Aesthetics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aes</a:t>
                      </a:r>
                      <a:r>
                        <a:rPr lang="en-US" dirty="0">
                          <a:latin typeface="+mj-lt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Aesthetics of the geometric and statistical objects, such as color, size, shape, and 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93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Scales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scale_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Maps between the data and the aesthetic dimensions, such as data range to plot width or factor values to colors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234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87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B5EE4-EBBE-4706-6BFC-37C6300AD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9144"/>
            <a:ext cx="9486900" cy="1371600"/>
          </a:xfrm>
        </p:spPr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DF37F-E187-369A-D53A-390F77675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59159"/>
            <a:ext cx="9486901" cy="3918098"/>
          </a:xfrm>
        </p:spPr>
        <p:txBody>
          <a:bodyPr/>
          <a:lstStyle/>
          <a:p>
            <a:r>
              <a:rPr lang="en-US" dirty="0"/>
              <a:t>Create a scatterplot with weight on the x-axis and price on the y-axis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09877-049D-B398-C652-EE12266A3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486" y="2046477"/>
            <a:ext cx="5273802" cy="243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25CBE-1FA1-F454-0BF2-7E69A4013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0" y="2434844"/>
            <a:ext cx="67437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6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6EF5-2273-7ACE-7AF8-DF1DB82F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9144"/>
            <a:ext cx="9486900" cy="1371600"/>
          </a:xfrm>
        </p:spPr>
        <p:txBody>
          <a:bodyPr/>
          <a:lstStyle/>
          <a:p>
            <a:r>
              <a:rPr lang="en-US" dirty="0"/>
              <a:t>Plots as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B3404-08D7-D0BA-CAE0-832028F7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59159"/>
            <a:ext cx="9486901" cy="3918098"/>
          </a:xfrm>
        </p:spPr>
        <p:txBody>
          <a:bodyPr/>
          <a:lstStyle/>
          <a:p>
            <a:r>
              <a:rPr lang="en-US" dirty="0"/>
              <a:t>Whenever </a:t>
            </a:r>
            <a:r>
              <a:rPr lang="en-US" dirty="0" err="1"/>
              <a:t>ggplot</a:t>
            </a:r>
            <a:r>
              <a:rPr lang="en-US" dirty="0"/>
              <a:t>() is called, an object is created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32ED2-C6CC-3306-74BA-F292BBB98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54" y="2063092"/>
            <a:ext cx="6103454" cy="481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EE5BCB-48B6-E3C9-E911-EB2AF3F5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0" y="2544572"/>
            <a:ext cx="67437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0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85385-7FED-4C01-AD34-712EF35A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67512"/>
            <a:ext cx="9486900" cy="1371600"/>
          </a:xfrm>
        </p:spPr>
        <p:txBody>
          <a:bodyPr/>
          <a:lstStyle/>
          <a:p>
            <a:r>
              <a:rPr lang="en-US" dirty="0"/>
              <a:t>Saving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34A01-D2D1-123B-F29E-6BF1371C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35815"/>
            <a:ext cx="9486901" cy="3762650"/>
          </a:xfrm>
        </p:spPr>
        <p:txBody>
          <a:bodyPr/>
          <a:lstStyle/>
          <a:p>
            <a:r>
              <a:rPr lang="en-US" dirty="0"/>
              <a:t>Now that you have your beautiful plot, you may want to save it as an image</a:t>
            </a:r>
          </a:p>
          <a:p>
            <a:r>
              <a:rPr lang="en-US" dirty="0" err="1"/>
              <a:t>ggsave</a:t>
            </a:r>
            <a:r>
              <a:rPr lang="en-US" dirty="0"/>
              <a:t>() is a convenient function for saving a plot</a:t>
            </a:r>
          </a:p>
          <a:p>
            <a:r>
              <a:rPr lang="en-US" dirty="0"/>
              <a:t>By default, it saves the last plot that you displayed, using the size of the current graphics device</a:t>
            </a:r>
          </a:p>
          <a:p>
            <a:r>
              <a:rPr lang="en-US" dirty="0"/>
              <a:t>It also guesses the type of graphics device from the extension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“Device” can be either a device function (e.g., </a:t>
            </a:r>
            <a:r>
              <a:rPr lang="en-US" dirty="0" err="1"/>
              <a:t>png</a:t>
            </a:r>
            <a:r>
              <a:rPr lang="en-US" dirty="0"/>
              <a:t>), or one or “eps”, “</a:t>
            </a:r>
            <a:r>
              <a:rPr lang="en-US" dirty="0" err="1"/>
              <a:t>ps</a:t>
            </a:r>
            <a:r>
              <a:rPr lang="en-US" dirty="0"/>
              <a:t>”, “text”, “pdf”, “jpeg”, “tiff”, “</a:t>
            </a:r>
            <a:r>
              <a:rPr lang="en-US" dirty="0" err="1"/>
              <a:t>png</a:t>
            </a:r>
            <a:r>
              <a:rPr lang="en-US" dirty="0"/>
              <a:t>”, “bmp”, “</a:t>
            </a:r>
            <a:r>
              <a:rPr lang="en-US" dirty="0" err="1"/>
              <a:t>svg</a:t>
            </a:r>
            <a:r>
              <a:rPr lang="en-US" dirty="0"/>
              <a:t>”, or “</a:t>
            </a:r>
            <a:r>
              <a:rPr lang="en-US" dirty="0" err="1"/>
              <a:t>wmf</a:t>
            </a:r>
            <a:r>
              <a:rPr lang="en-US" dirty="0"/>
              <a:t>” (Windows only)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188FE-EF98-E7FD-ADB4-AB69B3EB3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59" y="4597932"/>
            <a:ext cx="8490009" cy="46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6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BF6E-F1DA-BE48-706B-07402EE514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Aesthetic mappings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45439-EFE9-8FE5-9650-8336AAB854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15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21208"/>
            <a:ext cx="9486900" cy="1371600"/>
          </a:xfrm>
        </p:spPr>
        <p:txBody>
          <a:bodyPr/>
          <a:lstStyle/>
          <a:p>
            <a:r>
              <a:rPr lang="en-US" dirty="0"/>
              <a:t>What are aesthetic mappings?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089510"/>
            <a:ext cx="9486901" cy="4603897"/>
          </a:xfrm>
        </p:spPr>
        <p:txBody>
          <a:bodyPr/>
          <a:lstStyle/>
          <a:p>
            <a:r>
              <a:rPr lang="en-US" dirty="0"/>
              <a:t>Aesthetic means “something you can see”</a:t>
            </a:r>
          </a:p>
          <a:p>
            <a:r>
              <a:rPr lang="en-US" dirty="0"/>
              <a:t>Examples include:</a:t>
            </a:r>
          </a:p>
          <a:p>
            <a:pPr lvl="1"/>
            <a:r>
              <a:rPr lang="en-US" dirty="0"/>
              <a:t>Position (i.e., on the x and y axes)</a:t>
            </a:r>
          </a:p>
          <a:p>
            <a:pPr lvl="1"/>
            <a:r>
              <a:rPr lang="en-US" dirty="0"/>
              <a:t>Color (“outside” color)</a:t>
            </a:r>
          </a:p>
          <a:p>
            <a:pPr lvl="1"/>
            <a:r>
              <a:rPr lang="en-US" dirty="0"/>
              <a:t>Fill (“inside” color)</a:t>
            </a:r>
          </a:p>
          <a:p>
            <a:pPr lvl="1"/>
            <a:r>
              <a:rPr lang="en-US" dirty="0"/>
              <a:t>Shape (of points)</a:t>
            </a:r>
          </a:p>
          <a:p>
            <a:pPr lvl="1"/>
            <a:r>
              <a:rPr lang="en-US" dirty="0" err="1"/>
              <a:t>Linetype</a:t>
            </a:r>
            <a:endParaRPr lang="en-US" dirty="0"/>
          </a:p>
          <a:p>
            <a:pPr lvl="1"/>
            <a:r>
              <a:rPr lang="en-US" dirty="0"/>
              <a:t>Size</a:t>
            </a:r>
          </a:p>
          <a:p>
            <a:r>
              <a:rPr lang="en-US" dirty="0"/>
              <a:t>Each type of </a:t>
            </a:r>
            <a:r>
              <a:rPr lang="en-US" dirty="0" err="1"/>
              <a:t>geom</a:t>
            </a:r>
            <a:r>
              <a:rPr lang="en-US" dirty="0"/>
              <a:t> accepts only a subset of all aesthetics</a:t>
            </a:r>
          </a:p>
          <a:p>
            <a:r>
              <a:rPr lang="en-US" dirty="0"/>
              <a:t>You can convey information about your data by mapping the aesthetics in your plot to the variables in your dataset</a:t>
            </a:r>
          </a:p>
        </p:txBody>
      </p:sp>
    </p:spTree>
    <p:extLst>
      <p:ext uri="{BB962C8B-B14F-4D97-AF65-F5344CB8AC3E}">
        <p14:creationId xmlns:p14="http://schemas.microsoft.com/office/powerpoint/2010/main" val="413424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6EF5-2273-7ACE-7AF8-DF1DB82F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9144"/>
            <a:ext cx="9486900" cy="1371600"/>
          </a:xfrm>
        </p:spPr>
        <p:txBody>
          <a:bodyPr/>
          <a:lstStyle/>
          <a:p>
            <a:r>
              <a:rPr lang="en-US" dirty="0"/>
              <a:t>Adding a color aesthetic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B3404-08D7-D0BA-CAE0-832028F7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59159"/>
            <a:ext cx="9486901" cy="3918098"/>
          </a:xfrm>
        </p:spPr>
        <p:txBody>
          <a:bodyPr/>
          <a:lstStyle/>
          <a:p>
            <a:r>
              <a:rPr lang="en-US" dirty="0"/>
              <a:t>We can color the points based on “clarity” by adding another aesthetic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4D9F6-4164-8276-AC9C-134D78F7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2074726"/>
            <a:ext cx="7973672" cy="284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111C5B-C1C7-7E62-55B6-0E4B924BC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49" y="2501339"/>
            <a:ext cx="66040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53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6EF5-2273-7ACE-7AF8-DF1DB82F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9144"/>
            <a:ext cx="9486900" cy="1371600"/>
          </a:xfrm>
        </p:spPr>
        <p:txBody>
          <a:bodyPr/>
          <a:lstStyle/>
          <a:p>
            <a:r>
              <a:rPr lang="en-US" dirty="0"/>
              <a:t>Adding a shape aesthetic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8469C5-E6A6-199A-D9ED-ADECEA4F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196" y="2012696"/>
            <a:ext cx="7511607" cy="4563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CB81A3-D7E1-1FC7-1C5E-35FF7393D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78" y="1546352"/>
            <a:ext cx="8205114" cy="28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34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BF6E-F1DA-BE48-706B-07402EE514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45439-EFE9-8FE5-9650-8336AAB854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4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6EF5-2273-7ACE-7AF8-DF1DB82F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539496"/>
            <a:ext cx="9486900" cy="1371600"/>
          </a:xfrm>
        </p:spPr>
        <p:txBody>
          <a:bodyPr/>
          <a:lstStyle/>
          <a:p>
            <a:r>
              <a:rPr lang="en-US" dirty="0"/>
              <a:t>Facets for a categorical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B3404-08D7-D0BA-CAE0-832028F7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028807"/>
            <a:ext cx="9486901" cy="3918098"/>
          </a:xfrm>
        </p:spPr>
        <p:txBody>
          <a:bodyPr/>
          <a:lstStyle/>
          <a:p>
            <a:r>
              <a:rPr lang="en-US" dirty="0"/>
              <a:t>Another way of adding categorical variables is to split your plot into facets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1675F4-2760-2B9B-3662-A7743AE74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934" y="1499616"/>
            <a:ext cx="8690864" cy="512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869971-CDBD-E3E3-AA15-987A62A78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314" y="2011680"/>
            <a:ext cx="7295371" cy="464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9D1AD-EA65-88FC-3E82-EB208941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0C41C-889C-E268-FABF-D51A3BFD7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the </a:t>
            </a:r>
            <a:r>
              <a:rPr lang="en-US" dirty="0" err="1"/>
              <a:t>tidyverse</a:t>
            </a:r>
            <a:r>
              <a:rPr lang="en-US" dirty="0"/>
              <a:t>: </a:t>
            </a:r>
            <a:r>
              <a:rPr lang="en-US" dirty="0" err="1"/>
              <a:t>tibbles</a:t>
            </a:r>
            <a:endParaRPr lang="en-US" dirty="0"/>
          </a:p>
          <a:p>
            <a:r>
              <a:rPr lang="en-US" dirty="0"/>
              <a:t>The diamonds dataset</a:t>
            </a:r>
          </a:p>
          <a:p>
            <a:r>
              <a:rPr lang="en-US" dirty="0"/>
              <a:t>Visualizing data in R with gpplot2</a:t>
            </a:r>
          </a:p>
        </p:txBody>
      </p:sp>
    </p:spTree>
    <p:extLst>
      <p:ext uri="{BB962C8B-B14F-4D97-AF65-F5344CB8AC3E}">
        <p14:creationId xmlns:p14="http://schemas.microsoft.com/office/powerpoint/2010/main" val="3917629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6EF5-2273-7ACE-7AF8-DF1DB82F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539496"/>
            <a:ext cx="9966960" cy="1371600"/>
          </a:xfrm>
        </p:spPr>
        <p:txBody>
          <a:bodyPr/>
          <a:lstStyle/>
          <a:p>
            <a:r>
              <a:rPr lang="en-US" dirty="0"/>
              <a:t>Facets for combinations of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B3404-08D7-D0BA-CAE0-832028F7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028807"/>
            <a:ext cx="9486901" cy="3918098"/>
          </a:xfrm>
        </p:spPr>
        <p:txBody>
          <a:bodyPr/>
          <a:lstStyle/>
          <a:p>
            <a:r>
              <a:rPr lang="en-US" dirty="0"/>
              <a:t>You can facet your plot on the combination of two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7E722-3A37-242A-8734-D8A60F126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922" y="1464633"/>
            <a:ext cx="77343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4944AA-327E-4D84-1DD5-6C5EA2EC8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393" y="1921833"/>
            <a:ext cx="7939214" cy="478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91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BF6E-F1DA-BE48-706B-07402EE514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Geometric objects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45439-EFE9-8FE5-9650-8336AAB854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38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8C80-21CF-E765-5674-6752E78D4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geometric objects?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89059-2A1E-1248-45C8-7C7FA63A6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54102"/>
            <a:ext cx="9486901" cy="4603897"/>
          </a:xfrm>
        </p:spPr>
        <p:txBody>
          <a:bodyPr>
            <a:normAutofit/>
          </a:bodyPr>
          <a:lstStyle/>
          <a:p>
            <a:r>
              <a:rPr lang="en-US" dirty="0"/>
              <a:t>Geometric objects are the marks we put on the plot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Points (</a:t>
            </a:r>
            <a:r>
              <a:rPr lang="en-US" dirty="0" err="1"/>
              <a:t>geom_point</a:t>
            </a:r>
            <a:r>
              <a:rPr lang="en-US" dirty="0"/>
              <a:t> for scatter plots, dot plots, …)</a:t>
            </a:r>
          </a:p>
          <a:p>
            <a:pPr lvl="1"/>
            <a:r>
              <a:rPr lang="en-US" dirty="0"/>
              <a:t>Lines (</a:t>
            </a:r>
            <a:r>
              <a:rPr lang="en-US" dirty="0" err="1"/>
              <a:t>geom_line</a:t>
            </a:r>
            <a:r>
              <a:rPr lang="en-US" dirty="0"/>
              <a:t> for time series; </a:t>
            </a:r>
            <a:r>
              <a:rPr lang="en-US" dirty="0" err="1"/>
              <a:t>geom_smooth</a:t>
            </a:r>
            <a:r>
              <a:rPr lang="en-US" dirty="0"/>
              <a:t> for trend lines, …)</a:t>
            </a:r>
          </a:p>
          <a:p>
            <a:pPr lvl="1"/>
            <a:r>
              <a:rPr lang="en-US" dirty="0"/>
              <a:t>Boxplot (</a:t>
            </a:r>
            <a:r>
              <a:rPr lang="en-US" dirty="0" err="1"/>
              <a:t>geom_boxplot</a:t>
            </a:r>
            <a:r>
              <a:rPr lang="en-US" dirty="0"/>
              <a:t> for boxplots)</a:t>
            </a:r>
          </a:p>
          <a:p>
            <a:r>
              <a:rPr lang="en-US" dirty="0"/>
              <a:t>A plot must have at least one </a:t>
            </a:r>
            <a:r>
              <a:rPr lang="en-US" dirty="0" err="1"/>
              <a:t>geom</a:t>
            </a:r>
            <a:r>
              <a:rPr lang="en-US" dirty="0"/>
              <a:t>, but there is no upper limit</a:t>
            </a:r>
          </a:p>
          <a:p>
            <a:r>
              <a:rPr lang="en-US" dirty="0"/>
              <a:t>You can add a </a:t>
            </a:r>
            <a:r>
              <a:rPr lang="en-US" dirty="0" err="1"/>
              <a:t>geom</a:t>
            </a:r>
            <a:r>
              <a:rPr lang="en-US" dirty="0"/>
              <a:t> to a plot using the + operator</a:t>
            </a:r>
          </a:p>
          <a:p>
            <a:r>
              <a:rPr lang="en-US" dirty="0"/>
              <a:t>For a list of available geometric objects: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49790-B1D7-71D1-528B-D495883DD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459" y="5454396"/>
            <a:ext cx="4576565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11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6EF5-2273-7ACE-7AF8-DF1DB82F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539496"/>
            <a:ext cx="9486900" cy="1371600"/>
          </a:xfrm>
        </p:spPr>
        <p:txBody>
          <a:bodyPr/>
          <a:lstStyle/>
          <a:p>
            <a:r>
              <a:rPr lang="en-US" dirty="0"/>
              <a:t>Adding a smoothing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B3404-08D7-D0BA-CAE0-832028F7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6131052"/>
            <a:ext cx="9486901" cy="525673"/>
          </a:xfrm>
        </p:spPr>
        <p:txBody>
          <a:bodyPr/>
          <a:lstStyle/>
          <a:p>
            <a:r>
              <a:rPr lang="en-US" dirty="0"/>
              <a:t>The shaded area represents uncertainty in this smoothing curve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5313B-9BC0-2FA1-4B74-3568617EF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078992"/>
            <a:ext cx="7772400" cy="274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934625-64E3-3441-41BB-AECBA26F0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387773"/>
            <a:ext cx="7602474" cy="478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81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6EF5-2273-7ACE-7AF8-DF1DB82F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539496"/>
            <a:ext cx="9486900" cy="1371600"/>
          </a:xfrm>
        </p:spPr>
        <p:txBody>
          <a:bodyPr/>
          <a:lstStyle/>
          <a:p>
            <a:r>
              <a:rPr lang="en-US" dirty="0"/>
              <a:t>Adding a smoothing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B3404-08D7-D0BA-CAE0-832028F7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25" y="1068373"/>
            <a:ext cx="9985249" cy="525673"/>
          </a:xfrm>
        </p:spPr>
        <p:txBody>
          <a:bodyPr>
            <a:normAutofit/>
          </a:bodyPr>
          <a:lstStyle/>
          <a:p>
            <a:r>
              <a:rPr lang="en-US" dirty="0"/>
              <a:t>With a color aesthetic, </a:t>
            </a:r>
            <a:r>
              <a:rPr lang="en-US" dirty="0" err="1"/>
              <a:t>ggplot</a:t>
            </a:r>
            <a:r>
              <a:rPr lang="en-US" dirty="0"/>
              <a:t> will create one smoothing curve for each color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AE13D-754E-60EB-490A-362836BC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35" y="2067681"/>
            <a:ext cx="7338730" cy="4616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BFE4A2-C24C-F071-2B78-791D763EC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560296"/>
            <a:ext cx="8751758" cy="52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26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6EF5-2273-7ACE-7AF8-DF1DB82F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539496"/>
            <a:ext cx="9486900" cy="1371600"/>
          </a:xfrm>
        </p:spPr>
        <p:txBody>
          <a:bodyPr/>
          <a:lstStyle/>
          <a:p>
            <a:r>
              <a:rPr lang="en-US" dirty="0"/>
              <a:t>Changing the smoothing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B3404-08D7-D0BA-CAE0-832028F7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6131052"/>
            <a:ext cx="9486901" cy="525673"/>
          </a:xfrm>
        </p:spPr>
        <p:txBody>
          <a:bodyPr/>
          <a:lstStyle/>
          <a:p>
            <a:r>
              <a:rPr lang="en-US" dirty="0"/>
              <a:t>Type help(</a:t>
            </a:r>
            <a:r>
              <a:rPr lang="en-US" dirty="0" err="1"/>
              <a:t>geom_smooth</a:t>
            </a:r>
            <a:r>
              <a:rPr lang="en-US" dirty="0"/>
              <a:t>, ggplot2) for more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261D1-4465-5162-2FE2-747ACFE7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920924"/>
            <a:ext cx="8751758" cy="525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83D6B1-00C5-55AD-2242-409E939FD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136" y="1500151"/>
            <a:ext cx="7211825" cy="459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17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6EF5-2273-7ACE-7AF8-DF1DB82F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539496"/>
            <a:ext cx="10570464" cy="1371600"/>
          </a:xfrm>
        </p:spPr>
        <p:txBody>
          <a:bodyPr/>
          <a:lstStyle/>
          <a:p>
            <a:r>
              <a:rPr lang="en-US" dirty="0"/>
              <a:t>Specifying geometric object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B3404-08D7-D0BA-CAE0-832028F7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25" y="1068373"/>
            <a:ext cx="9985249" cy="525673"/>
          </a:xfrm>
        </p:spPr>
        <p:txBody>
          <a:bodyPr>
            <a:normAutofit/>
          </a:bodyPr>
          <a:lstStyle/>
          <a:p>
            <a:r>
              <a:rPr lang="en-US" dirty="0"/>
              <a:t>Aesthetics can also be specified for a single geometric object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6F6A3-BB2B-C6D1-9CD5-F258873D8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264" y="2108659"/>
            <a:ext cx="6987472" cy="4452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7EA2CB-4AEC-960D-2188-0535A289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88" y="1564698"/>
            <a:ext cx="8994852" cy="52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55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6EF5-2273-7ACE-7AF8-DF1DB82F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539496"/>
            <a:ext cx="10570464" cy="1371600"/>
          </a:xfrm>
        </p:spPr>
        <p:txBody>
          <a:bodyPr/>
          <a:lstStyle/>
          <a:p>
            <a:r>
              <a:rPr lang="en-US" dirty="0"/>
              <a:t>Aesthetic mappings vs. fixed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B3404-08D7-D0BA-CAE0-832028F7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25" y="1068373"/>
            <a:ext cx="9985249" cy="525673"/>
          </a:xfrm>
        </p:spPr>
        <p:txBody>
          <a:bodyPr>
            <a:normAutofit/>
          </a:bodyPr>
          <a:lstStyle/>
          <a:p>
            <a:r>
              <a:rPr lang="en-US" dirty="0"/>
              <a:t>Set the same color and transparency for all observations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3B0B7-B9C5-1CF7-9946-3A48271AF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76" y="1554171"/>
            <a:ext cx="8913282" cy="276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C92455-FE02-E4E4-6C14-796C9F8BC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763" y="2043268"/>
            <a:ext cx="7138473" cy="44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67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6EF5-2273-7ACE-7AF8-DF1DB82F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82296"/>
            <a:ext cx="10570464" cy="1371600"/>
          </a:xfrm>
        </p:spPr>
        <p:txBody>
          <a:bodyPr/>
          <a:lstStyle/>
          <a:p>
            <a:r>
              <a:rPr lang="en-US" dirty="0"/>
              <a:t>histograms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1A22F-C468-EED3-35B0-3757E7BEE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157" y="2048256"/>
            <a:ext cx="7139686" cy="4447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1FE863-6ADF-D32D-5461-11DF39A6C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541272"/>
            <a:ext cx="7437120" cy="43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34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6EF5-2273-7ACE-7AF8-DF1DB82F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539496"/>
            <a:ext cx="10570464" cy="1371600"/>
          </a:xfrm>
        </p:spPr>
        <p:txBody>
          <a:bodyPr/>
          <a:lstStyle/>
          <a:p>
            <a:r>
              <a:rPr lang="en-US" dirty="0"/>
              <a:t>Customizing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B3404-08D7-D0BA-CAE0-832028F7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25" y="1068373"/>
            <a:ext cx="9985249" cy="525673"/>
          </a:xfrm>
        </p:spPr>
        <p:txBody>
          <a:bodyPr>
            <a:normAutofit/>
          </a:bodyPr>
          <a:lstStyle/>
          <a:p>
            <a:r>
              <a:rPr lang="en-US" dirty="0"/>
              <a:t>You can specify the number of bins or the bin width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6F9DA-5533-AB71-B0E6-3D8BB0D67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232" y="1554471"/>
            <a:ext cx="6069874" cy="312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307CD-C38F-694C-E4FF-02CFF2809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378" y="2043568"/>
            <a:ext cx="7174091" cy="446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20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BF6E-F1DA-BE48-706B-07402EE514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Tibbles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45439-EFE9-8FE5-9650-8336AAB854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82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6EF5-2273-7ACE-7AF8-DF1DB82F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539496"/>
            <a:ext cx="10570464" cy="1371600"/>
          </a:xfrm>
        </p:spPr>
        <p:txBody>
          <a:bodyPr/>
          <a:lstStyle/>
          <a:p>
            <a:r>
              <a:rPr lang="en-US" dirty="0"/>
              <a:t>Bar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B3404-08D7-D0BA-CAE0-832028F7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25" y="1068373"/>
            <a:ext cx="9985249" cy="1371600"/>
          </a:xfrm>
        </p:spPr>
        <p:txBody>
          <a:bodyPr>
            <a:normAutofit/>
          </a:bodyPr>
          <a:lstStyle/>
          <a:p>
            <a:r>
              <a:rPr lang="en-US" dirty="0"/>
              <a:t>A discrete analogue of a histogram is the bar chart</a:t>
            </a:r>
          </a:p>
          <a:p>
            <a:r>
              <a:rPr lang="en-US" dirty="0"/>
              <a:t>The </a:t>
            </a:r>
            <a:r>
              <a:rPr lang="en-US" dirty="0" err="1"/>
              <a:t>geom_bar</a:t>
            </a:r>
            <a:r>
              <a:rPr lang="en-US" dirty="0"/>
              <a:t> counts the number of instances of each discrete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DAE73E-F919-7408-A56B-BFC119EBF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0" y="2439973"/>
            <a:ext cx="6794500" cy="422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59AEE-4A52-D3C2-8B3A-6DC054145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632" y="2082190"/>
            <a:ext cx="4790440" cy="27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47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6EF5-2273-7ACE-7AF8-DF1DB82F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539496"/>
            <a:ext cx="10570464" cy="1371600"/>
          </a:xfrm>
        </p:spPr>
        <p:txBody>
          <a:bodyPr/>
          <a:lstStyle/>
          <a:p>
            <a:r>
              <a:rPr lang="en-US" dirty="0"/>
              <a:t>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B3404-08D7-D0BA-CAE0-832028F7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25" y="1068373"/>
            <a:ext cx="9985249" cy="525673"/>
          </a:xfrm>
        </p:spPr>
        <p:txBody>
          <a:bodyPr>
            <a:normAutofit/>
          </a:bodyPr>
          <a:lstStyle/>
          <a:p>
            <a:r>
              <a:rPr lang="en-US" dirty="0"/>
              <a:t>Boxplots graphically depict groups of numerical data through their quartiles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4E5135-B1F0-E647-7515-27E1B1158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8" y="1575729"/>
            <a:ext cx="6497510" cy="291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265789-D155-B6DB-4A22-2E3EED70A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823" y="2046538"/>
            <a:ext cx="7388353" cy="464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42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BF6E-F1DA-BE48-706B-07402EE514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45439-EFE9-8FE5-9650-8336AAB854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76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3107-4514-62A3-AB65-EEDBE846A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594360"/>
            <a:ext cx="10332720" cy="1371600"/>
          </a:xfrm>
        </p:spPr>
        <p:txBody>
          <a:bodyPr/>
          <a:lstStyle/>
          <a:p>
            <a:r>
              <a:rPr lang="en-US" dirty="0"/>
              <a:t>Aesthetic mapping vs. variable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2565E-6D1D-D4C7-1A4B-B486E38AF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795528"/>
            <a:ext cx="9486901" cy="6062472"/>
          </a:xfrm>
        </p:spPr>
        <p:txBody>
          <a:bodyPr/>
          <a:lstStyle/>
          <a:p>
            <a:r>
              <a:rPr lang="en-US" dirty="0" err="1"/>
              <a:t>aes</a:t>
            </a:r>
            <a:r>
              <a:rPr lang="en-US" dirty="0"/>
              <a:t>() assigns an aesthetic to a variable, but it doesn’t determine how mapping should be done</a:t>
            </a:r>
          </a:p>
          <a:p>
            <a:r>
              <a:rPr lang="en-US" dirty="0"/>
              <a:t>For example, </a:t>
            </a:r>
            <a:r>
              <a:rPr lang="en-US" dirty="0" err="1"/>
              <a:t>aes</a:t>
            </a:r>
            <a:r>
              <a:rPr lang="en-US" dirty="0"/>
              <a:t>(shape = x) or </a:t>
            </a:r>
            <a:r>
              <a:rPr lang="en-US" dirty="0" err="1"/>
              <a:t>aes</a:t>
            </a:r>
            <a:r>
              <a:rPr lang="en-US" dirty="0"/>
              <a:t>(color = z) do not specify what shapes or what colors should be used</a:t>
            </a:r>
          </a:p>
          <a:p>
            <a:r>
              <a:rPr lang="en-US" dirty="0"/>
              <a:t>To choose colors/shapes/sizes, etc., you need to modify the corresponding scale</a:t>
            </a:r>
          </a:p>
          <a:p>
            <a:r>
              <a:rPr lang="en-US" dirty="0"/>
              <a:t>ggplot2 includes scales for:</a:t>
            </a:r>
          </a:p>
          <a:p>
            <a:pPr lvl="1"/>
            <a:r>
              <a:rPr lang="en-US" dirty="0"/>
              <a:t>Position</a:t>
            </a:r>
          </a:p>
          <a:p>
            <a:pPr lvl="1"/>
            <a:r>
              <a:rPr lang="en-US" dirty="0"/>
              <a:t>Color and fill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Shape</a:t>
            </a:r>
          </a:p>
          <a:p>
            <a:pPr lvl="1"/>
            <a:r>
              <a:rPr lang="en-US" dirty="0"/>
              <a:t>Line type</a:t>
            </a:r>
          </a:p>
          <a:p>
            <a:r>
              <a:rPr lang="en-US" dirty="0"/>
              <a:t>Scales can be modified with functions of the form:</a:t>
            </a:r>
          </a:p>
          <a:p>
            <a:r>
              <a:rPr lang="en-US" dirty="0"/>
              <a:t>In RStudio, type scale_ followed by TAB to list all available scales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F8BA6-5223-9EFA-73E4-CEC5A9C5F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693" y="5821171"/>
            <a:ext cx="2963419" cy="28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12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6EF5-2273-7ACE-7AF8-DF1DB82F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361696"/>
            <a:ext cx="10570464" cy="1371600"/>
          </a:xfrm>
        </p:spPr>
        <p:txBody>
          <a:bodyPr/>
          <a:lstStyle/>
          <a:p>
            <a:r>
              <a:rPr lang="en-US" dirty="0"/>
              <a:t>Scales for 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B3404-08D7-D0BA-CAE0-832028F7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25" y="1068373"/>
            <a:ext cx="9985249" cy="525673"/>
          </a:xfrm>
        </p:spPr>
        <p:txBody>
          <a:bodyPr>
            <a:normAutofit/>
          </a:bodyPr>
          <a:lstStyle/>
          <a:p>
            <a:r>
              <a:rPr lang="en-US" dirty="0"/>
              <a:t>Square-root transformation on the y-axis: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817EB-F51C-B7CE-E1ED-7DC6C1144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1530038"/>
            <a:ext cx="6410278" cy="525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05D9A1-241F-7914-20BF-82CACED7B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71" y="2261130"/>
            <a:ext cx="5628539" cy="3528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0D22C5-ADCE-5F5C-1E15-333C6B8EA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873" y="2261130"/>
            <a:ext cx="5628539" cy="35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08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6EF5-2273-7ACE-7AF8-DF1DB82F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336296"/>
            <a:ext cx="10570464" cy="1371600"/>
          </a:xfrm>
        </p:spPr>
        <p:txBody>
          <a:bodyPr/>
          <a:lstStyle/>
          <a:p>
            <a:r>
              <a:rPr lang="en-US" dirty="0"/>
              <a:t>Scales for shapes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47D82A-DDC9-BB87-8AA8-7C0A2258C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43730"/>
            <a:ext cx="5628539" cy="352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0B5ACC-506B-F921-2B2C-38A6FC507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660" y="2743730"/>
            <a:ext cx="5628539" cy="3528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73AF41-A825-BA69-5EFA-B68CC2627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1165616"/>
            <a:ext cx="8727557" cy="6377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053AA7-AB01-48A4-E2C4-035821F2C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599" y="1850290"/>
            <a:ext cx="6643573" cy="63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65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6EF5-2273-7ACE-7AF8-DF1DB82F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361696"/>
            <a:ext cx="10570464" cy="1371600"/>
          </a:xfrm>
        </p:spPr>
        <p:txBody>
          <a:bodyPr/>
          <a:lstStyle/>
          <a:p>
            <a:r>
              <a:rPr lang="en-US" dirty="0"/>
              <a:t>Scales for discrete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B3404-08D7-D0BA-CAE0-832028F7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25" y="1068373"/>
            <a:ext cx="9985249" cy="5789627"/>
          </a:xfrm>
        </p:spPr>
        <p:txBody>
          <a:bodyPr>
            <a:normAutofit/>
          </a:bodyPr>
          <a:lstStyle/>
          <a:p>
            <a:r>
              <a:rPr lang="en-US" dirty="0"/>
              <a:t>To choose specific colors for discrete variables, we use </a:t>
            </a:r>
            <a:r>
              <a:rPr lang="en-US" dirty="0" err="1"/>
              <a:t>scale_color_manual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also use default palettes with </a:t>
            </a:r>
            <a:r>
              <a:rPr lang="en-US" dirty="0" err="1"/>
              <a:t>scale_color_brewer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47EF8-AD9A-A9BC-6514-BAB82AC55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588030"/>
            <a:ext cx="7829752" cy="799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B4C17-727E-CE36-F14C-4D04AE0DD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1" y="2489200"/>
            <a:ext cx="5429250" cy="3467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044F2E-B509-9B33-69AF-D066B5DFA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99" y="2489200"/>
            <a:ext cx="5429250" cy="346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05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6EF5-2273-7ACE-7AF8-DF1DB82F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234696"/>
            <a:ext cx="10570464" cy="1371600"/>
          </a:xfrm>
        </p:spPr>
        <p:txBody>
          <a:bodyPr/>
          <a:lstStyle/>
          <a:p>
            <a:r>
              <a:rPr lang="en-US" dirty="0"/>
              <a:t>Manual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B3404-08D7-D0BA-CAE0-832028F7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25" y="1282555"/>
            <a:ext cx="9985249" cy="5956446"/>
          </a:xfrm>
        </p:spPr>
        <p:txBody>
          <a:bodyPr>
            <a:normAutofit/>
          </a:bodyPr>
          <a:lstStyle/>
          <a:p>
            <a:r>
              <a:rPr lang="en-US" dirty="0"/>
              <a:t>You can also define your own transformations, e.g., position scaling</a:t>
            </a:r>
          </a:p>
          <a:p>
            <a:r>
              <a:rPr lang="en-US" dirty="0"/>
              <a:t>Square root transformation on the y-axis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Note that the labels on the y-axis are different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0F88C-B9F9-1B21-6AC1-7F02CDEAD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903242"/>
            <a:ext cx="5196712" cy="3274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823B1A-4482-E685-A98A-524703AE5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49" y="2903242"/>
            <a:ext cx="5196712" cy="3274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C0EB5-5D89-264B-54D0-7A67437CC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2254007"/>
            <a:ext cx="7688679" cy="5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02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3107-4514-62A3-AB65-EEDBE846A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96240"/>
            <a:ext cx="10332720" cy="1371600"/>
          </a:xfrm>
        </p:spPr>
        <p:txBody>
          <a:bodyPr/>
          <a:lstStyle/>
          <a:p>
            <a:r>
              <a:rPr lang="en-US" dirty="0"/>
              <a:t>Modify axis, legend, and plot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2565E-6D1D-D4C7-1A4B-B486E38AF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86128"/>
            <a:ext cx="9486901" cy="3852672"/>
          </a:xfrm>
        </p:spPr>
        <p:txBody>
          <a:bodyPr>
            <a:normAutofit/>
          </a:bodyPr>
          <a:lstStyle/>
          <a:p>
            <a:r>
              <a:rPr lang="en-US" dirty="0"/>
              <a:t>Good labels are critical for making your plots accessible to a wider audience</a:t>
            </a:r>
          </a:p>
          <a:p>
            <a:r>
              <a:rPr lang="en-US" dirty="0"/>
              <a:t>Some of the most useful ggplot2 functions: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can even display mathematical formulae using the function expression()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A9AFD-453C-B08C-9AF3-79338A47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2863849"/>
            <a:ext cx="1327150" cy="381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6479E-6D4B-2D43-009D-081FB93F7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50" y="3321049"/>
            <a:ext cx="1581668" cy="381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F0E01B-98CA-A6CE-8579-B5F410E25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650" y="3778249"/>
            <a:ext cx="1581668" cy="381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F7AB3B-C9A6-739F-05A9-F31E931EF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650" y="4260847"/>
            <a:ext cx="4142324" cy="38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91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6EF5-2273-7ACE-7AF8-DF1DB82F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234696"/>
            <a:ext cx="11256263" cy="1371600"/>
          </a:xfrm>
        </p:spPr>
        <p:txBody>
          <a:bodyPr/>
          <a:lstStyle/>
          <a:p>
            <a:r>
              <a:rPr lang="en-US" dirty="0"/>
              <a:t>Axis labels with mathematical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B3404-08D7-D0BA-CAE0-832028F7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25" y="1282555"/>
            <a:ext cx="9985249" cy="597045"/>
          </a:xfrm>
        </p:spPr>
        <p:txBody>
          <a:bodyPr>
            <a:normAutofit/>
          </a:bodyPr>
          <a:lstStyle/>
          <a:p>
            <a:r>
              <a:rPr lang="en-US" dirty="0"/>
              <a:t>Square root transformation on the y-axis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4E84F-DEA7-704B-AB9D-8EBCE4E09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099" y="1790300"/>
            <a:ext cx="7777721" cy="597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5B7C14-979B-3C91-AD86-345CAEFB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2641345"/>
            <a:ext cx="5616059" cy="3498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EB8EFA-E574-9C45-6705-FD7053F3D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41345"/>
            <a:ext cx="5616059" cy="349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3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6804-B52A-8DC0-08E8-9BA557A8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tibble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69790-2DD4-5638-564D-58B343867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tibble</a:t>
            </a:r>
            <a:r>
              <a:rPr lang="en-US" dirty="0"/>
              <a:t> package is part of the core </a:t>
            </a:r>
            <a:r>
              <a:rPr lang="en-US" dirty="0" err="1"/>
              <a:t>tidyverse</a:t>
            </a:r>
            <a:endParaRPr lang="en-US" dirty="0"/>
          </a:p>
          <a:p>
            <a:endParaRPr lang="en-US" dirty="0"/>
          </a:p>
          <a:p>
            <a:r>
              <a:rPr lang="en-US" dirty="0"/>
              <a:t>Tibbles are data frames with better printing (e.g., shows only top 10 rows)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BCF83-7FA8-5F9B-AD5F-6CE11DB1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229" y="2783495"/>
            <a:ext cx="2472288" cy="3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62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BF6E-F1DA-BE48-706B-07402EE514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transformations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45439-EFE9-8FE5-9650-8336AAB854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66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3107-4514-62A3-AB65-EEDBE846A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370840"/>
            <a:ext cx="10612120" cy="1371600"/>
          </a:xfrm>
        </p:spPr>
        <p:txBody>
          <a:bodyPr/>
          <a:lstStyle/>
          <a:p>
            <a:r>
              <a:rPr lang="en-US" dirty="0"/>
              <a:t>What are statistical transformations?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2565E-6D1D-D4C7-1A4B-B486E38AF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9" y="1913128"/>
            <a:ext cx="9486901" cy="2633472"/>
          </a:xfrm>
        </p:spPr>
        <p:txBody>
          <a:bodyPr/>
          <a:lstStyle/>
          <a:p>
            <a:r>
              <a:rPr lang="en-US" dirty="0"/>
              <a:t>Many graphs, like scatterplots, plot the raw values of your dataset</a:t>
            </a:r>
          </a:p>
          <a:p>
            <a:r>
              <a:rPr lang="en-US" dirty="0"/>
              <a:t>Other graphs, like bar charts, calculate new values to plot:</a:t>
            </a:r>
          </a:p>
          <a:p>
            <a:pPr lvl="1"/>
            <a:r>
              <a:rPr lang="en-US" dirty="0"/>
              <a:t>Bar charts and histograms bin your data and then plot bin counts</a:t>
            </a:r>
          </a:p>
          <a:p>
            <a:pPr lvl="1"/>
            <a:r>
              <a:rPr lang="en-US" dirty="0"/>
              <a:t>Smoothers fit a model to your data and then plot predictions</a:t>
            </a:r>
          </a:p>
          <a:p>
            <a:pPr lvl="1"/>
            <a:r>
              <a:rPr lang="en-US" dirty="0"/>
              <a:t>Boxplots compute a robust summary of the distribution and then display it</a:t>
            </a:r>
          </a:p>
          <a:p>
            <a:r>
              <a:rPr lang="en-US" dirty="0"/>
              <a:t>The algorithm used to calculate new values for a graph is called a stat</a:t>
            </a:r>
          </a:p>
        </p:txBody>
      </p:sp>
    </p:spTree>
    <p:extLst>
      <p:ext uri="{BB962C8B-B14F-4D97-AF65-F5344CB8AC3E}">
        <p14:creationId xmlns:p14="http://schemas.microsoft.com/office/powerpoint/2010/main" val="2970577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6EF5-2273-7ACE-7AF8-DF1DB82F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234696"/>
            <a:ext cx="11256263" cy="1371600"/>
          </a:xfrm>
        </p:spPr>
        <p:txBody>
          <a:bodyPr/>
          <a:lstStyle/>
          <a:p>
            <a:r>
              <a:rPr lang="en-US" dirty="0" err="1"/>
              <a:t>Geom</a:t>
            </a:r>
            <a:r>
              <a:rPr lang="en-US" dirty="0"/>
              <a:t> vs. stat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B3404-08D7-D0BA-CAE0-832028F7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25" y="1282555"/>
            <a:ext cx="9985249" cy="1079645"/>
          </a:xfrm>
        </p:spPr>
        <p:txBody>
          <a:bodyPr>
            <a:normAutofit/>
          </a:bodyPr>
          <a:lstStyle/>
          <a:p>
            <a:r>
              <a:rPr lang="en-US" dirty="0"/>
              <a:t>You can generally use </a:t>
            </a:r>
            <a:r>
              <a:rPr lang="en-US" dirty="0" err="1"/>
              <a:t>geoms</a:t>
            </a:r>
            <a:r>
              <a:rPr lang="en-US" dirty="0"/>
              <a:t> and stats interchangeably</a:t>
            </a:r>
          </a:p>
          <a:p>
            <a:r>
              <a:rPr lang="en-US" dirty="0"/>
              <a:t>Every </a:t>
            </a:r>
            <a:r>
              <a:rPr lang="en-US" dirty="0" err="1"/>
              <a:t>geom</a:t>
            </a:r>
            <a:r>
              <a:rPr lang="en-US" dirty="0"/>
              <a:t> has a default stat, and every stat has a default </a:t>
            </a:r>
            <a:r>
              <a:rPr lang="en-US" dirty="0" err="1"/>
              <a:t>geom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4D293-8A90-EFE3-57FD-FB1C52CF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1" y="3098800"/>
            <a:ext cx="5382658" cy="335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653849-08D8-0979-8B9C-68AF471B3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091" y="3098800"/>
            <a:ext cx="5382658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ACBF67-A8F9-719A-F310-BB50FD6EE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49" y="2279250"/>
            <a:ext cx="6557269" cy="61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24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3107-4514-62A3-AB65-EEDBE846A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370840"/>
            <a:ext cx="10612120" cy="1371600"/>
          </a:xfrm>
        </p:spPr>
        <p:txBody>
          <a:bodyPr/>
          <a:lstStyle/>
          <a:p>
            <a:r>
              <a:rPr lang="en-US" dirty="0"/>
              <a:t>Why should you know about stat?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2565E-6D1D-D4C7-1A4B-B486E38AF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9" y="1913128"/>
            <a:ext cx="9486901" cy="4574032"/>
          </a:xfrm>
        </p:spPr>
        <p:txBody>
          <a:bodyPr/>
          <a:lstStyle/>
          <a:p>
            <a:r>
              <a:rPr lang="en-US" dirty="0"/>
              <a:t>You may want to:</a:t>
            </a:r>
          </a:p>
          <a:p>
            <a:pPr lvl="1"/>
            <a:r>
              <a:rPr lang="en-US" dirty="0"/>
              <a:t>Override the default stat, e.g., in a bar chart with frequencies already in the dataset, use </a:t>
            </a:r>
            <a:r>
              <a:rPr lang="en-US" dirty="0" err="1"/>
              <a:t>stat_identity</a:t>
            </a:r>
            <a:r>
              <a:rPr lang="en-US" dirty="0"/>
              <a:t> instead of the default </a:t>
            </a:r>
            <a:r>
              <a:rPr lang="en-US" dirty="0" err="1"/>
              <a:t>stat_count</a:t>
            </a:r>
            <a:endParaRPr lang="en-US" dirty="0"/>
          </a:p>
          <a:p>
            <a:pPr lvl="1"/>
            <a:r>
              <a:rPr lang="en-US" dirty="0"/>
              <a:t>Override the default mapping from transformed variables to aesthetics, e.g., bar chart of proportion, rather than count</a:t>
            </a:r>
          </a:p>
          <a:p>
            <a:pPr lvl="1"/>
            <a:r>
              <a:rPr lang="en-US" dirty="0"/>
              <a:t>Draw greater attention to the statistical transformation in your code, e.g., </a:t>
            </a:r>
            <a:r>
              <a:rPr lang="en-US" dirty="0" err="1"/>
              <a:t>stat_summary</a:t>
            </a:r>
            <a:r>
              <a:rPr lang="en-US" dirty="0"/>
              <a:t> summarizes the y values for each unique x value</a:t>
            </a:r>
          </a:p>
          <a:p>
            <a:r>
              <a:rPr lang="en-US" dirty="0"/>
              <a:t>ggplot2 provides over 20 stats for you to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D3EEC-0833-986D-FAFF-CEE025F4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49" y="4933950"/>
            <a:ext cx="4925929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33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BF6E-F1DA-BE48-706B-07402EE514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layered grammar of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45439-EFE9-8FE5-9650-8336AAB854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0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3107-4514-62A3-AB65-EEDBE846A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-416560"/>
            <a:ext cx="10612120" cy="1371600"/>
          </a:xfrm>
        </p:spPr>
        <p:txBody>
          <a:bodyPr/>
          <a:lstStyle/>
          <a:p>
            <a:r>
              <a:rPr lang="en-US" dirty="0"/>
              <a:t>A code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2565E-6D1D-D4C7-1A4B-B486E38AF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9" y="1143000"/>
            <a:ext cx="9486901" cy="5715000"/>
          </a:xfrm>
        </p:spPr>
        <p:txBody>
          <a:bodyPr/>
          <a:lstStyle/>
          <a:p>
            <a:r>
              <a:rPr lang="en-US" dirty="0"/>
              <a:t>We now have a foundation to make any type of plot: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composes the grammar of graphics, a formal system for building plots</a:t>
            </a:r>
          </a:p>
          <a:p>
            <a:r>
              <a:rPr lang="en-US" dirty="0"/>
              <a:t>In practice, we don’t need all: ggplot2 will provide useful defaults for everything except:</a:t>
            </a:r>
          </a:p>
          <a:p>
            <a:pPr lvl="1"/>
            <a:r>
              <a:rPr lang="en-US" dirty="0"/>
              <a:t>The data</a:t>
            </a:r>
          </a:p>
          <a:p>
            <a:pPr lvl="1"/>
            <a:r>
              <a:rPr lang="en-US" dirty="0"/>
              <a:t>The mappings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geom</a:t>
            </a:r>
            <a:r>
              <a:rPr lang="en-US" dirty="0"/>
              <a:t> function</a:t>
            </a:r>
          </a:p>
          <a:p>
            <a:r>
              <a:rPr lang="en-US" dirty="0"/>
              <a:t>Coordinate systems are a little more complicated</a:t>
            </a:r>
          </a:p>
          <a:p>
            <a:pPr lvl="1"/>
            <a:r>
              <a:rPr lang="en-US" dirty="0"/>
              <a:t>The default is Cartesian: x and y positions act independently to determine the location of each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141AC-A719-59A8-AAD1-82E53621A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593850"/>
            <a:ext cx="7463118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34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3107-4514-62A3-AB65-EEDBE846A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421640"/>
            <a:ext cx="10612120" cy="1371600"/>
          </a:xfrm>
        </p:spPr>
        <p:txBody>
          <a:bodyPr/>
          <a:lstStyle/>
          <a:p>
            <a:r>
              <a:rPr lang="en-US" dirty="0"/>
              <a:t>Summary of the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2565E-6D1D-D4C7-1A4B-B486E38AF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599" y="1981200"/>
            <a:ext cx="9486901" cy="3835400"/>
          </a:xfrm>
        </p:spPr>
        <p:txBody>
          <a:bodyPr/>
          <a:lstStyle/>
          <a:p>
            <a:r>
              <a:rPr lang="en-US" dirty="0"/>
              <a:t>At this point, we have developed a general recipe for making any plot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Specify the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Transform it into the information that you want to display (stat_)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Choose a geometric object to represent each observation in the transformed data (</a:t>
            </a:r>
            <a:r>
              <a:rPr lang="en-US" dirty="0" err="1"/>
              <a:t>geom</a:t>
            </a:r>
            <a:r>
              <a:rPr lang="en-US" dirty="0"/>
              <a:t>_)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a coordinate system to place the </a:t>
            </a:r>
            <a:r>
              <a:rPr lang="en-US" dirty="0" err="1"/>
              <a:t>geoms</a:t>
            </a:r>
            <a:r>
              <a:rPr lang="en-US" dirty="0"/>
              <a:t> into (default: Cartesian)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needed, extend the plot by adding layers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needed, create multiple plots with facets</a:t>
            </a:r>
          </a:p>
        </p:txBody>
      </p:sp>
    </p:spTree>
    <p:extLst>
      <p:ext uri="{BB962C8B-B14F-4D97-AF65-F5344CB8AC3E}">
        <p14:creationId xmlns:p14="http://schemas.microsoft.com/office/powerpoint/2010/main" val="1875172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AB14C-11EF-5023-F83B-2BE10BC8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491824"/>
            <a:ext cx="9486900" cy="1371600"/>
          </a:xfrm>
        </p:spPr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tibbles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08B32-ED66-2417-E238-685E5B62F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113054"/>
            <a:ext cx="9486901" cy="530603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Conversion from </a:t>
            </a:r>
            <a:r>
              <a:rPr lang="en-US" dirty="0" err="1"/>
              <a:t>data.frame</a:t>
            </a:r>
            <a:r>
              <a:rPr lang="en-US" dirty="0"/>
              <a:t> to </a:t>
            </a:r>
            <a:r>
              <a:rPr lang="en-US" dirty="0" err="1"/>
              <a:t>tibble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B8DA7-9294-ABC8-7D80-3AF05C086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6" y="934640"/>
            <a:ext cx="7772400" cy="3508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060531-CCBA-2508-6082-3CB75C85D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6" y="5045536"/>
            <a:ext cx="7772400" cy="176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12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BF6E-F1DA-BE48-706B-07402EE514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45439-EFE9-8FE5-9650-8336AAB854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77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B3C2-8833-4F82-66A0-A5F2D27A5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502920"/>
            <a:ext cx="9486900" cy="1371600"/>
          </a:xfrm>
        </p:spPr>
        <p:txBody>
          <a:bodyPr/>
          <a:lstStyle/>
          <a:p>
            <a:r>
              <a:rPr lang="en-US" dirty="0"/>
              <a:t>The diamonds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9EDB-8469-3861-EDB0-B35A93DC6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010518"/>
            <a:ext cx="9486901" cy="5682889"/>
          </a:xfrm>
        </p:spPr>
        <p:txBody>
          <a:bodyPr/>
          <a:lstStyle/>
          <a:p>
            <a:r>
              <a:rPr lang="en-US" dirty="0"/>
              <a:t>Contains prices and other attributes of almost 54,000 diamonds</a:t>
            </a:r>
          </a:p>
          <a:p>
            <a:r>
              <a:rPr lang="en-US" dirty="0"/>
              <a:t>Included in </a:t>
            </a:r>
            <a:r>
              <a:rPr lang="en-US" dirty="0" err="1"/>
              <a:t>tidyverse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information with ?diamonds</a:t>
            </a:r>
          </a:p>
          <a:p>
            <a:r>
              <a:rPr lang="en-US" dirty="0"/>
              <a:t>Spreadsheet view in RStudio with View(diamonds)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032A6-E477-363E-550C-D14A0DFB0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48" y="1959214"/>
            <a:ext cx="7702296" cy="347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31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BF6E-F1DA-BE48-706B-07402EE514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ggplot2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45439-EFE9-8FE5-9650-8336AAB854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79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49D32-3EFE-23C9-F391-A4733124D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ggplot2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381B4-1E80-42A3-9BE3-5BEBCCCA9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ggplot2 package is part of the core of </a:t>
            </a:r>
            <a:r>
              <a:rPr lang="en-US" dirty="0" err="1"/>
              <a:t>tidyverse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is the most elegant and versatile tool for graphically visualizing data in R, offering a coherent system (or grammar) for building graphs</a:t>
            </a:r>
          </a:p>
          <a:p>
            <a:pPr lvl="1"/>
            <a:r>
              <a:rPr lang="en-US" dirty="0"/>
              <a:t>Higher level of abstraction</a:t>
            </a:r>
          </a:p>
          <a:p>
            <a:pPr lvl="1"/>
            <a:r>
              <a:rPr lang="en-US" dirty="0"/>
              <a:t>Plots broken into layers</a:t>
            </a:r>
          </a:p>
          <a:p>
            <a:pPr lvl="1"/>
            <a:r>
              <a:rPr lang="en-US" dirty="0"/>
              <a:t>Beautiful graphics</a:t>
            </a:r>
          </a:p>
          <a:p>
            <a:pPr lvl="1"/>
            <a:r>
              <a:rPr lang="en-US" dirty="0"/>
              <a:t>Excellent documentation</a:t>
            </a:r>
          </a:p>
          <a:p>
            <a:pPr lvl="1"/>
            <a:r>
              <a:rPr lang="en-US" dirty="0"/>
              <a:t>Large user 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97560-C526-7BE3-9462-434538AC0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229" y="2783495"/>
            <a:ext cx="2472288" cy="3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4014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1371</Words>
  <Application>Microsoft Macintosh PowerPoint</Application>
  <PresentationFormat>Widescreen</PresentationFormat>
  <Paragraphs>214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Gill Sans MT</vt:lpstr>
      <vt:lpstr>Goudy Old Style</vt:lpstr>
      <vt:lpstr>ClassicFrameVTI</vt:lpstr>
      <vt:lpstr>Tibbles and ggplot</vt:lpstr>
      <vt:lpstr>Contents</vt:lpstr>
      <vt:lpstr>Tibbles</vt:lpstr>
      <vt:lpstr>The tibble package</vt:lpstr>
      <vt:lpstr>Creating tibbles</vt:lpstr>
      <vt:lpstr>Data example</vt:lpstr>
      <vt:lpstr>The diamonds dataset</vt:lpstr>
      <vt:lpstr>Introduction to ggplot2</vt:lpstr>
      <vt:lpstr>The ggplot2 package</vt:lpstr>
      <vt:lpstr>Building blocks of a ggplot2 graph</vt:lpstr>
      <vt:lpstr>Creating a ggplot</vt:lpstr>
      <vt:lpstr>Plots as objects</vt:lpstr>
      <vt:lpstr>Saving plots</vt:lpstr>
      <vt:lpstr>Aesthetic mappings</vt:lpstr>
      <vt:lpstr>What are aesthetic mappings?</vt:lpstr>
      <vt:lpstr>Adding a color aesthetic</vt:lpstr>
      <vt:lpstr>Adding a shape aesthetic</vt:lpstr>
      <vt:lpstr>facets</vt:lpstr>
      <vt:lpstr>Facets for a categorical variable</vt:lpstr>
      <vt:lpstr>Facets for combinations of variables</vt:lpstr>
      <vt:lpstr>Geometric objects</vt:lpstr>
      <vt:lpstr>What are geometric objects?</vt:lpstr>
      <vt:lpstr>Adding a smoothing trend</vt:lpstr>
      <vt:lpstr>Adding a smoothing trend</vt:lpstr>
      <vt:lpstr>Changing the smoothing method</vt:lpstr>
      <vt:lpstr>Specifying geometric object aesthetics</vt:lpstr>
      <vt:lpstr>Aesthetic mappings vs. fixed aesthetics</vt:lpstr>
      <vt:lpstr>histograms</vt:lpstr>
      <vt:lpstr>Customizing histograms</vt:lpstr>
      <vt:lpstr>Bar charts</vt:lpstr>
      <vt:lpstr>boxplots</vt:lpstr>
      <vt:lpstr>scales</vt:lpstr>
      <vt:lpstr>Aesthetic mapping vs. variable scaling</vt:lpstr>
      <vt:lpstr>Scales for axes</vt:lpstr>
      <vt:lpstr>Scales for shapes</vt:lpstr>
      <vt:lpstr>Scales for discrete colors</vt:lpstr>
      <vt:lpstr>Manual transformations</vt:lpstr>
      <vt:lpstr>Modify axis, legend, and plot labels</vt:lpstr>
      <vt:lpstr>Axis labels with mathematical expressions</vt:lpstr>
      <vt:lpstr>Statistical transformations</vt:lpstr>
      <vt:lpstr>What are statistical transformations?</vt:lpstr>
      <vt:lpstr>Geom vs. stat</vt:lpstr>
      <vt:lpstr>Why should you know about stat?</vt:lpstr>
      <vt:lpstr>The layered grammar of graphics</vt:lpstr>
      <vt:lpstr>A code template</vt:lpstr>
      <vt:lpstr>Summary of the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Erin McConnell</dc:creator>
  <cp:lastModifiedBy>Erin McConnell</cp:lastModifiedBy>
  <cp:revision>7</cp:revision>
  <dcterms:created xsi:type="dcterms:W3CDTF">2023-03-08T19:48:17Z</dcterms:created>
  <dcterms:modified xsi:type="dcterms:W3CDTF">2023-03-09T04:40:26Z</dcterms:modified>
</cp:coreProperties>
</file>